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414B17-1E6D-4DD5-B544-B1B6D80430A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177B26A-768D-4B9F-B1B1-98335E49CC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5A7993-F2E0-41C3-A5CB-D8259895F8E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9EF395C-8057-4E18-95E1-82BA9EEB835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0EF59F-6C8F-49AC-9A60-4323A2CBAAC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3521FA-D1ED-4AA1-AECA-619AE400E0D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C83EC32-A4A8-492C-AE63-8AB292AAA61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7112C13-9460-424D-BC53-2F1BAE233E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AB33D4C-5039-4DD7-BE5B-1AAFA3AAAE1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C15922D-F008-4E6C-8FCB-EE10C5E19BD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9A7B11-6160-490A-AC5C-AAAA978048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EB18AD-BE40-43EA-A605-2929974EAC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6520" cy="35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4920" cy="35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8245FB0-2E2A-45D0-9D4E-F637249DAEF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4920" cy="356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</a:t>
            </a:r>
            <a:r>
              <a:rPr b="0" lang="en-GB" sz="4400" spc="-1" strike="noStrike">
                <a:latin typeface="Arial"/>
              </a:rPr>
              <a:t>k to </a:t>
            </a:r>
            <a:r>
              <a:rPr b="0" lang="en-GB" sz="4400" spc="-1" strike="noStrike">
                <a:latin typeface="Arial"/>
              </a:rPr>
              <a:t>edit </a:t>
            </a:r>
            <a:r>
              <a:rPr b="0" lang="en-GB" sz="4400" spc="-1" strike="noStrike">
                <a:latin typeface="Arial"/>
              </a:rPr>
              <a:t>the </a:t>
            </a:r>
            <a:r>
              <a:rPr b="0" lang="en-GB" sz="4400" spc="-1" strike="noStrike">
                <a:latin typeface="Arial"/>
              </a:rPr>
              <a:t>title </a:t>
            </a:r>
            <a:r>
              <a:rPr b="0" lang="en-GB" sz="4400" spc="-1" strike="noStrike">
                <a:latin typeface="Arial"/>
              </a:rPr>
              <a:t>text </a:t>
            </a:r>
            <a:r>
              <a:rPr b="0" lang="en-GB" sz="4400" spc="-1" strike="noStrike">
                <a:latin typeface="Arial"/>
              </a:rPr>
              <a:t>for</a:t>
            </a:r>
            <a:r>
              <a:rPr b="0" lang="en-GB" sz="4400" spc="-1" strike="noStrike">
                <a:latin typeface="Arial"/>
              </a:rPr>
              <a:t>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3720" cy="6142680"/>
          </a:xfrm>
          <a:prstGeom prst="rect">
            <a:avLst/>
          </a:prstGeom>
          <a:ln w="0">
            <a:noFill/>
          </a:ln>
        </p:spPr>
      </p:pic>
      <p:sp>
        <p:nvSpPr>
          <p:cNvPr id="42" name="Rectangle 6"/>
          <p:cNvSpPr/>
          <p:nvPr/>
        </p:nvSpPr>
        <p:spPr>
          <a:xfrm>
            <a:off x="360000" y="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" name=""/>
          <p:cNvGraphicFramePr/>
          <p:nvPr/>
        </p:nvGraphicFramePr>
        <p:xfrm>
          <a:off x="1902240" y="2912040"/>
          <a:ext cx="8639640" cy="1166040"/>
        </p:xfrm>
        <a:graphic>
          <a:graphicData uri="http://schemas.openxmlformats.org/drawingml/2006/table">
            <a:tbl>
              <a:tblPr/>
              <a:tblGrid>
                <a:gridCol w="998280"/>
                <a:gridCol w="986400"/>
                <a:gridCol w="839160"/>
                <a:gridCol w="1117440"/>
                <a:gridCol w="1251000"/>
                <a:gridCol w="1460160"/>
                <a:gridCol w="1987560"/>
              </a:tblGrid>
              <a:tr h="3474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GR-Align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RMSD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TM-Score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(10Rotation)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YH (2500Rotation)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CEP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  <a:tr h="81900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Accuracy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Time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62.3%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2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59.2%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 h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61.5%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9h 20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70.8%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81.5%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0" lang="en-GB" sz="1500" spc="-1" strike="noStrike">
                          <a:latin typeface="Times New Roman"/>
                        </a:rPr>
                        <a:t>4h 10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97%</a:t>
                      </a:r>
                      <a:endParaRPr b="0" lang="en-GB" sz="15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b="1" lang="en-GB" sz="1500" spc="-1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 min</a:t>
                      </a:r>
                      <a:endParaRPr b="0" lang="en-GB" sz="15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8f2a1"/>
                    </a:solidFill>
                  </a:tcPr>
                </a:tc>
              </a:tr>
            </a:tbl>
          </a:graphicData>
        </a:graphic>
      </p:graphicFrame>
      <p:sp>
        <p:nvSpPr>
          <p:cNvPr id="84" name="Rectangle 35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5" name=""/>
          <p:cNvGraphicFramePr/>
          <p:nvPr/>
        </p:nvGraphicFramePr>
        <p:xfrm>
          <a:off x="2006280" y="2100240"/>
          <a:ext cx="8406000" cy="2310840"/>
        </p:xfrm>
        <a:graphic>
          <a:graphicData uri="http://schemas.openxmlformats.org/drawingml/2006/table">
            <a:tbl>
              <a:tblPr/>
              <a:tblGrid>
                <a:gridCol w="1791720"/>
                <a:gridCol w="1534680"/>
                <a:gridCol w="982080"/>
                <a:gridCol w="905400"/>
                <a:gridCol w="1058400"/>
                <a:gridCol w="1076040"/>
                <a:gridCol w="1058040"/>
              </a:tblGrid>
              <a:tr h="7470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>
                      <a:noFill/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Accuracy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a.4.5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b.1.1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b.55.1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d.15.1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buNone/>
                      </a:pPr>
                      <a:r>
                        <a:rPr b="1" lang="en-GB" sz="2100" spc="-1" strike="noStrike">
                          <a:solidFill>
                            <a:srgbClr val="000000"/>
                          </a:solidFill>
                          <a:latin typeface="Arial"/>
                        </a:rPr>
                        <a:t>F1: d.17.4</a:t>
                      </a:r>
                      <a:endParaRPr b="0" lang="en-GB" sz="21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1NN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0.98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0.96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60372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CEP</a:t>
                      </a:r>
                      <a:endParaRPr b="0" lang="en-GB" sz="1800" spc="-1" strike="noStrike"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RF_10Fold_CV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>
                      <a:noFill/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6760"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MPSS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-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0.87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0.89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0.90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0.95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en-GB" sz="1800" spc="-1" strike="noStrike">
                          <a:latin typeface="Arial"/>
                        </a:rPr>
                        <a:t>0.99</a:t>
                      </a:r>
                      <a:endParaRPr b="0" lang="en-GB" sz="18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86" name="Rectangle 36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Table2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520000" y="180000"/>
            <a:ext cx="7260480" cy="6208560"/>
          </a:xfrm>
          <a:prstGeom prst="rect">
            <a:avLst/>
          </a:prstGeom>
          <a:ln w="0">
            <a:noFill/>
          </a:ln>
        </p:spPr>
      </p:pic>
      <p:sp>
        <p:nvSpPr>
          <p:cNvPr id="44" name="Rectangle 7"/>
          <p:cNvSpPr/>
          <p:nvPr/>
        </p:nvSpPr>
        <p:spPr>
          <a:xfrm>
            <a:off x="360000" y="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8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Fig3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127240" y="376920"/>
            <a:ext cx="8672760" cy="610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/>
          <p:nvPr/>
        </p:nvSpPr>
        <p:spPr>
          <a:xfrm>
            <a:off x="360000" y="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Fig4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999160" y="344880"/>
            <a:ext cx="5930640" cy="185688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2986920" y="2257200"/>
            <a:ext cx="6012720" cy="188244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3"/>
          <a:stretch/>
        </p:blipFill>
        <p:spPr>
          <a:xfrm>
            <a:off x="2952000" y="4327200"/>
            <a:ext cx="6227640" cy="194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3" descr=""/>
          <p:cNvPicPr/>
          <p:nvPr/>
        </p:nvPicPr>
        <p:blipFill>
          <a:blip r:embed="rId1"/>
          <a:srcRect l="61788" t="50881" r="1620" b="41813"/>
          <a:stretch/>
        </p:blipFill>
        <p:spPr>
          <a:xfrm>
            <a:off x="6372000" y="6552000"/>
            <a:ext cx="1436040" cy="368640"/>
          </a:xfrm>
          <a:prstGeom prst="rect">
            <a:avLst/>
          </a:prstGeom>
          <a:ln w="0">
            <a:noFill/>
          </a:ln>
        </p:spPr>
      </p:pic>
      <p:pic>
        <p:nvPicPr>
          <p:cNvPr id="52" name="Picture 4" descr=""/>
          <p:cNvPicPr/>
          <p:nvPr/>
        </p:nvPicPr>
        <p:blipFill>
          <a:blip r:embed="rId2"/>
          <a:srcRect l="61788" t="43730" r="1620" b="49112"/>
          <a:stretch/>
        </p:blipFill>
        <p:spPr>
          <a:xfrm>
            <a:off x="5010120" y="6480000"/>
            <a:ext cx="1432440" cy="309960"/>
          </a:xfrm>
          <a:prstGeom prst="rect">
            <a:avLst/>
          </a:prstGeom>
          <a:ln w="0">
            <a:noFill/>
          </a:ln>
        </p:spPr>
      </p:pic>
      <p:sp>
        <p:nvSpPr>
          <p:cNvPr id="53" name="Rectangle 1"/>
          <p:cNvSpPr/>
          <p:nvPr/>
        </p:nvSpPr>
        <p:spPr>
          <a:xfrm>
            <a:off x="360000" y="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2910600" y="360000"/>
            <a:ext cx="6269040" cy="603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648000" y="1996200"/>
            <a:ext cx="287820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 </a:t>
            </a: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CEP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6" name=""/>
          <p:cNvSpPr/>
          <p:nvPr/>
        </p:nvSpPr>
        <p:spPr>
          <a:xfrm>
            <a:off x="6732000" y="1996560"/>
            <a:ext cx="2878200" cy="34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 </a:t>
            </a: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SEP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57" name="Rectangle 13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Fig6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6279120" y="2628720"/>
            <a:ext cx="5888880" cy="2999160"/>
          </a:xfrm>
          <a:prstGeom prst="rect">
            <a:avLst/>
          </a:prstGeom>
          <a:ln w="0"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rcRect l="0" t="0" r="5727" b="0"/>
          <a:stretch/>
        </p:blipFill>
        <p:spPr>
          <a:xfrm>
            <a:off x="360000" y="2520000"/>
            <a:ext cx="5752800" cy="3107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152" descr=""/>
          <p:cNvPicPr/>
          <p:nvPr/>
        </p:nvPicPr>
        <p:blipFill>
          <a:blip r:embed="rId1"/>
          <a:srcRect l="0" t="0" r="0" b="4647"/>
          <a:stretch/>
        </p:blipFill>
        <p:spPr>
          <a:xfrm>
            <a:off x="2232000" y="3924000"/>
            <a:ext cx="5609520" cy="2932200"/>
          </a:xfrm>
          <a:prstGeom prst="rect">
            <a:avLst/>
          </a:prstGeom>
          <a:ln w="0">
            <a:noFill/>
          </a:ln>
        </p:spPr>
      </p:pic>
      <p:pic>
        <p:nvPicPr>
          <p:cNvPr id="61" name="Picture 154" descr=""/>
          <p:cNvPicPr/>
          <p:nvPr/>
        </p:nvPicPr>
        <p:blipFill>
          <a:blip r:embed="rId2"/>
          <a:stretch/>
        </p:blipFill>
        <p:spPr>
          <a:xfrm>
            <a:off x="982440" y="216000"/>
            <a:ext cx="5599440" cy="3579840"/>
          </a:xfrm>
          <a:prstGeom prst="rect">
            <a:avLst/>
          </a:prstGeom>
          <a:ln w="0">
            <a:noFill/>
          </a:ln>
        </p:spPr>
      </p:pic>
      <p:sp>
        <p:nvSpPr>
          <p:cNvPr id="62" name="TextBox 1"/>
          <p:cNvSpPr/>
          <p:nvPr/>
        </p:nvSpPr>
        <p:spPr>
          <a:xfrm>
            <a:off x="308556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3" name="TextBox 6"/>
          <p:cNvSpPr/>
          <p:nvPr/>
        </p:nvSpPr>
        <p:spPr>
          <a:xfrm>
            <a:off x="6039000" y="4562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64" name="Straight Connector 4"/>
          <p:cNvSpPr/>
          <p:nvPr/>
        </p:nvSpPr>
        <p:spPr>
          <a:xfrm>
            <a:off x="2798280" y="4668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Straight Connector 10"/>
          <p:cNvSpPr/>
          <p:nvPr/>
        </p:nvSpPr>
        <p:spPr>
          <a:xfrm>
            <a:off x="5378040" y="4931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" name="Right Bracket 7"/>
          <p:cNvSpPr/>
          <p:nvPr/>
        </p:nvSpPr>
        <p:spPr>
          <a:xfrm>
            <a:off x="11332800" y="1551600"/>
            <a:ext cx="39960" cy="32688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" name="Right Bracket 13"/>
          <p:cNvSpPr/>
          <p:nvPr/>
        </p:nvSpPr>
        <p:spPr>
          <a:xfrm>
            <a:off x="11332800" y="1939680"/>
            <a:ext cx="39960" cy="54288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" name="TextBox 14"/>
          <p:cNvSpPr/>
          <p:nvPr/>
        </p:nvSpPr>
        <p:spPr>
          <a:xfrm>
            <a:off x="11382840" y="1512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69" name="TextBox 15"/>
          <p:cNvSpPr/>
          <p:nvPr/>
        </p:nvSpPr>
        <p:spPr>
          <a:xfrm>
            <a:off x="11396880" y="1991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70" name="Rectangle 3"/>
          <p:cNvSpPr/>
          <p:nvPr/>
        </p:nvSpPr>
        <p:spPr>
          <a:xfrm>
            <a:off x="996840" y="692280"/>
            <a:ext cx="47808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1" name="Rectangle 3"/>
          <p:cNvSpPr/>
          <p:nvPr/>
        </p:nvSpPr>
        <p:spPr>
          <a:xfrm>
            <a:off x="6535800" y="656280"/>
            <a:ext cx="47808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2" name="Rectangle 3"/>
          <p:cNvSpPr/>
          <p:nvPr/>
        </p:nvSpPr>
        <p:spPr>
          <a:xfrm>
            <a:off x="2277000" y="3873600"/>
            <a:ext cx="47808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73" name="Rectangle 3"/>
          <p:cNvSpPr/>
          <p:nvPr/>
        </p:nvSpPr>
        <p:spPr>
          <a:xfrm>
            <a:off x="7957440" y="3873600"/>
            <a:ext cx="478080" cy="45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3"/>
          <a:srcRect l="15618" t="0" r="16215" b="0"/>
          <a:stretch/>
        </p:blipFill>
        <p:spPr>
          <a:xfrm>
            <a:off x="6840000" y="360000"/>
            <a:ext cx="4381200" cy="3454200"/>
          </a:xfrm>
          <a:prstGeom prst="rect">
            <a:avLst/>
          </a:prstGeom>
          <a:ln w="0">
            <a:noFill/>
          </a:ln>
        </p:spPr>
      </p:pic>
      <p:pic>
        <p:nvPicPr>
          <p:cNvPr id="75" name="" descr=""/>
          <p:cNvPicPr/>
          <p:nvPr/>
        </p:nvPicPr>
        <p:blipFill>
          <a:blip r:embed="rId4"/>
          <a:srcRect l="0" t="0" r="0" b="6258"/>
          <a:stretch/>
        </p:blipFill>
        <p:spPr>
          <a:xfrm>
            <a:off x="8458560" y="3960000"/>
            <a:ext cx="2699640" cy="2842200"/>
          </a:xfrm>
          <a:prstGeom prst="rect">
            <a:avLst/>
          </a:prstGeom>
          <a:ln w="0">
            <a:noFill/>
          </a:ln>
        </p:spPr>
      </p:pic>
      <p:sp>
        <p:nvSpPr>
          <p:cNvPr id="76" name="Rectangle 29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Fig7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4"/>
          <p:cNvSpPr/>
          <p:nvPr/>
        </p:nvSpPr>
        <p:spPr>
          <a:xfrm>
            <a:off x="360000" y="720000"/>
            <a:ext cx="2693880" cy="60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78" name="Rectangle 5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Fig8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3492000" y="232920"/>
            <a:ext cx="5171760" cy="6724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30"/>
          <p:cNvSpPr/>
          <p:nvPr/>
        </p:nvSpPr>
        <p:spPr>
          <a:xfrm>
            <a:off x="360000" y="216000"/>
            <a:ext cx="1857600" cy="45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Fig9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399600" y="2160000"/>
            <a:ext cx="5538600" cy="331236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6372000" y="2145600"/>
            <a:ext cx="5578200" cy="3335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11333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2023-12-07T13:05:19Z</dcterms:modified>
  <cp:revision>226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